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92" r:id="rId4"/>
    <p:sldId id="291" r:id="rId5"/>
    <p:sldId id="311" r:id="rId6"/>
    <p:sldId id="294" r:id="rId7"/>
    <p:sldId id="298" r:id="rId8"/>
    <p:sldId id="290" r:id="rId9"/>
    <p:sldId id="296" r:id="rId10"/>
    <p:sldId id="302" r:id="rId11"/>
    <p:sldId id="303" r:id="rId12"/>
    <p:sldId id="297" r:id="rId13"/>
    <p:sldId id="299" r:id="rId14"/>
    <p:sldId id="300" r:id="rId15"/>
    <p:sldId id="306" r:id="rId16"/>
    <p:sldId id="301" r:id="rId17"/>
    <p:sldId id="304" r:id="rId18"/>
    <p:sldId id="308" r:id="rId19"/>
    <p:sldId id="307" r:id="rId20"/>
    <p:sldId id="305" r:id="rId21"/>
    <p:sldId id="295" r:id="rId22"/>
  </p:sldIdLst>
  <p:sldSz cx="9144000" cy="6858000" type="screen4x3"/>
  <p:notesSz cx="6794500" cy="9931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04" autoAdjust="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1157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37F1CD-B64E-0342-8772-0D25ED2F76FD}" type="datetimeFigureOut">
              <a:rPr lang="en-US" smtClean="0"/>
              <a:t>29-Jun-18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3106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33106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A9863A-5C4F-3341-B7C0-44BA1E1873A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7352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F9409A-9556-FD4B-AB47-80B89DD456D0}" type="datetimeFigureOut">
              <a:rPr lang="en-US" smtClean="0"/>
              <a:t>29-Jun-18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7415"/>
            <a:ext cx="5435600" cy="446913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3106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33106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B5189-4E92-A94E-9680-9CCB240BB5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63023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0016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2548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0613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5576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409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70038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61137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59036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35572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919928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2541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12961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00955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5828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8627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3842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6440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5415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8375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2987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6675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 userDrawn="1"/>
        </p:nvSpPr>
        <p:spPr>
          <a:xfrm>
            <a:off x="1371600" y="3886200"/>
            <a:ext cx="6400800" cy="1752600"/>
          </a:xfrm>
          <a:prstGeom prst="roundRect">
            <a:avLst>
              <a:gd name="adj" fmla="val 7190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ounded Rectangle 7"/>
          <p:cNvSpPr/>
          <p:nvPr userDrawn="1"/>
        </p:nvSpPr>
        <p:spPr>
          <a:xfrm>
            <a:off x="685800" y="2130424"/>
            <a:ext cx="7772400" cy="1470025"/>
          </a:xfrm>
          <a:prstGeom prst="roundRect">
            <a:avLst>
              <a:gd name="adj" fmla="val 12411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 smtClean="0"/>
              <a:t>Click to edit Master subtitle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4115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0A311-8A1B-9F45-AAD0-7044867E07D6}" type="datetime1">
              <a:rPr lang="en-AU" smtClean="0"/>
              <a:t>29/06/2018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1, Class 2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3596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22A81-3A96-9C40-91F2-0B33367A0609}" type="datetime1">
              <a:rPr lang="en-AU" smtClean="0"/>
              <a:t>29/06/2018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1, Class 2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9400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83907-E4CB-4747-A5E1-7E73B5F1A7DE}" type="datetime1">
              <a:rPr lang="en-AU" smtClean="0"/>
              <a:t>29/06/2018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1, Class 2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70395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F730E-A0F3-CD43-BFED-AC628B97804E}" type="datetime1">
              <a:rPr lang="en-AU" smtClean="0"/>
              <a:t>29/06/2018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1, Class 2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0557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457200" y="1600199"/>
            <a:ext cx="8229600" cy="4525963"/>
          </a:xfrm>
          <a:prstGeom prst="roundRect">
            <a:avLst>
              <a:gd name="adj" fmla="val 381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lvl="4"/>
            <a:r>
              <a:rPr lang="en-AU" dirty="0" smtClean="0"/>
              <a:t>Fifth level</a:t>
            </a:r>
            <a:endParaRPr lang="en-AU" dirty="0"/>
          </a:p>
        </p:txBody>
      </p:sp>
      <p:sp>
        <p:nvSpPr>
          <p:cNvPr id="11" name="Rounded Rectangle 10"/>
          <p:cNvSpPr/>
          <p:nvPr userDrawn="1"/>
        </p:nvSpPr>
        <p:spPr>
          <a:xfrm>
            <a:off x="8319612" y="6356349"/>
            <a:ext cx="367187" cy="365125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ounded Rectangle 11"/>
          <p:cNvSpPr/>
          <p:nvPr userDrawn="1"/>
        </p:nvSpPr>
        <p:spPr>
          <a:xfrm>
            <a:off x="5259475" y="6356350"/>
            <a:ext cx="2895600" cy="365125"/>
          </a:xfrm>
          <a:prstGeom prst="roundRect">
            <a:avLst>
              <a:gd name="adj" fmla="val 45882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ounded Rectangle 6"/>
          <p:cNvSpPr/>
          <p:nvPr userDrawn="1"/>
        </p:nvSpPr>
        <p:spPr>
          <a:xfrm>
            <a:off x="457200" y="274638"/>
            <a:ext cx="8229600" cy="1143000"/>
          </a:xfrm>
          <a:prstGeom prst="roundRect">
            <a:avLst>
              <a:gd name="adj" fmla="val 13274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59475" y="6356350"/>
            <a:ext cx="2895600" cy="365125"/>
          </a:xfrm>
        </p:spPr>
        <p:txBody>
          <a:bodyPr/>
          <a:lstStyle/>
          <a:p>
            <a:r>
              <a:rPr lang="en-AU" dirty="0" smtClean="0"/>
              <a:t>SIT113 Week 1, Class 2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9613" y="6356350"/>
            <a:ext cx="367187" cy="365125"/>
          </a:xfrm>
        </p:spPr>
        <p:txBody>
          <a:bodyPr/>
          <a:lstStyle/>
          <a:p>
            <a:fld id="{DE0A4249-7CEA-DC43-BBD2-27EF023E5D3D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92058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O 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457200" y="1600199"/>
            <a:ext cx="8229600" cy="4525963"/>
          </a:xfrm>
          <a:prstGeom prst="roundRect">
            <a:avLst>
              <a:gd name="adj" fmla="val 381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 sz="1800"/>
            </a:lvl5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lvl="4"/>
            <a:r>
              <a:rPr lang="en-AU" dirty="0" smtClean="0"/>
              <a:t>Fifth level</a:t>
            </a:r>
            <a:r>
              <a:rPr lang="en-AU" sz="2600" b="0" i="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1_Title and Content</a:t>
            </a:r>
            <a:endParaRPr lang="en-AU" dirty="0"/>
          </a:p>
        </p:txBody>
      </p:sp>
      <p:sp>
        <p:nvSpPr>
          <p:cNvPr id="11" name="Rounded Rectangle 10"/>
          <p:cNvSpPr/>
          <p:nvPr userDrawn="1"/>
        </p:nvSpPr>
        <p:spPr>
          <a:xfrm>
            <a:off x="8319612" y="6356349"/>
            <a:ext cx="367187" cy="365125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ounded Rectangle 11"/>
          <p:cNvSpPr/>
          <p:nvPr userDrawn="1"/>
        </p:nvSpPr>
        <p:spPr>
          <a:xfrm>
            <a:off x="5259475" y="6356350"/>
            <a:ext cx="2895600" cy="365125"/>
          </a:xfrm>
          <a:prstGeom prst="roundRect">
            <a:avLst>
              <a:gd name="adj" fmla="val 45882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ounded Rectangle 6"/>
          <p:cNvSpPr/>
          <p:nvPr userDrawn="1"/>
        </p:nvSpPr>
        <p:spPr>
          <a:xfrm>
            <a:off x="457200" y="274638"/>
            <a:ext cx="8229600" cy="1143000"/>
          </a:xfrm>
          <a:prstGeom prst="roundRect">
            <a:avLst>
              <a:gd name="adj" fmla="val 13274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59475" y="6356350"/>
            <a:ext cx="2895600" cy="365125"/>
          </a:xfrm>
        </p:spPr>
        <p:txBody>
          <a:bodyPr/>
          <a:lstStyle/>
          <a:p>
            <a:r>
              <a:rPr lang="en-AU" dirty="0" smtClean="0"/>
              <a:t>SIT113 Week 1, Class 2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9613" y="6356350"/>
            <a:ext cx="367187" cy="365125"/>
          </a:xfrm>
        </p:spPr>
        <p:txBody>
          <a:bodyPr/>
          <a:lstStyle/>
          <a:p>
            <a:fld id="{DE0A4249-7CEA-DC43-BBD2-27EF023E5D3D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84373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722313" y="4406899"/>
            <a:ext cx="7772400" cy="1362075"/>
          </a:xfrm>
          <a:prstGeom prst="roundRect">
            <a:avLst>
              <a:gd name="adj" fmla="val 10144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ctr" anchorCtr="0"/>
          <a:lstStyle>
            <a:lvl1pPr algn="ctr">
              <a:defRPr sz="4000" b="1" cap="none"/>
            </a:lvl1pPr>
          </a:lstStyle>
          <a:p>
            <a:r>
              <a:rPr lang="en-AU" dirty="0" smtClean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2721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722313" y="4406899"/>
            <a:ext cx="7772400" cy="1362075"/>
          </a:xfrm>
          <a:prstGeom prst="roundRect">
            <a:avLst>
              <a:gd name="adj" fmla="val 10144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ctr" anchorCtr="0"/>
          <a:lstStyle>
            <a:lvl1pPr algn="ctr">
              <a:defRPr sz="4000" b="1" cap="none"/>
            </a:lvl1pPr>
          </a:lstStyle>
          <a:p>
            <a:r>
              <a:rPr lang="en-AU" dirty="0" smtClean="0"/>
              <a:t>Click to edit Master title style</a:t>
            </a:r>
            <a:endParaRPr lang="en-AU" dirty="0"/>
          </a:p>
        </p:txBody>
      </p:sp>
      <p:pic>
        <p:nvPicPr>
          <p:cNvPr id="4" name="Picture 3" descr="Textbook-Cover-Fad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953" y="759207"/>
            <a:ext cx="5763437" cy="364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461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 userDrawn="1"/>
        </p:nvSpPr>
        <p:spPr>
          <a:xfrm>
            <a:off x="457200" y="274638"/>
            <a:ext cx="8229600" cy="1143000"/>
          </a:xfrm>
          <a:prstGeom prst="roundRect">
            <a:avLst>
              <a:gd name="adj" fmla="val 13274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ounded Rectangle 16"/>
          <p:cNvSpPr/>
          <p:nvPr userDrawn="1"/>
        </p:nvSpPr>
        <p:spPr>
          <a:xfrm>
            <a:off x="457200" y="1600199"/>
            <a:ext cx="4038600" cy="4525963"/>
          </a:xfrm>
          <a:prstGeom prst="roundRect">
            <a:avLst>
              <a:gd name="adj" fmla="val 3913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ounded Rectangle 17"/>
          <p:cNvSpPr/>
          <p:nvPr userDrawn="1"/>
        </p:nvSpPr>
        <p:spPr>
          <a:xfrm>
            <a:off x="4648200" y="1600200"/>
            <a:ext cx="4038600" cy="4525963"/>
          </a:xfrm>
          <a:prstGeom prst="roundRect">
            <a:avLst>
              <a:gd name="adj" fmla="val 3913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19" name="Rounded Rectangle 18"/>
          <p:cNvSpPr/>
          <p:nvPr userDrawn="1"/>
        </p:nvSpPr>
        <p:spPr>
          <a:xfrm>
            <a:off x="8319612" y="6356349"/>
            <a:ext cx="367187" cy="365125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ounded Rectangle 19"/>
          <p:cNvSpPr/>
          <p:nvPr userDrawn="1"/>
        </p:nvSpPr>
        <p:spPr>
          <a:xfrm>
            <a:off x="5259475" y="6356350"/>
            <a:ext cx="2895600" cy="365125"/>
          </a:xfrm>
          <a:prstGeom prst="roundRect">
            <a:avLst>
              <a:gd name="adj" fmla="val 45882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59475" y="6356350"/>
            <a:ext cx="2895600" cy="365125"/>
          </a:xfrm>
        </p:spPr>
        <p:txBody>
          <a:bodyPr/>
          <a:lstStyle/>
          <a:p>
            <a:r>
              <a:rPr lang="en-AU" dirty="0" smtClean="0"/>
              <a:t>SIT113 Week 1, Class 2</a:t>
            </a:r>
            <a:endParaRPr lang="en-AU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9613" y="6356350"/>
            <a:ext cx="367187" cy="365125"/>
          </a:xfrm>
        </p:spPr>
        <p:txBody>
          <a:bodyPr/>
          <a:lstStyle/>
          <a:p>
            <a:fld id="{DE0A4249-7CEA-DC43-BBD2-27EF023E5D3D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23" name="Rounded Rectangle 22"/>
          <p:cNvSpPr/>
          <p:nvPr userDrawn="1"/>
        </p:nvSpPr>
        <p:spPr>
          <a:xfrm>
            <a:off x="457200" y="6209920"/>
            <a:ext cx="4646428" cy="648080"/>
          </a:xfrm>
          <a:prstGeom prst="roundRect">
            <a:avLst>
              <a:gd name="adj" fmla="val 2040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Content Placeholder 13"/>
          <p:cNvSpPr>
            <a:spLocks noGrp="1"/>
          </p:cNvSpPr>
          <p:nvPr>
            <p:ph sz="quarter" idx="13"/>
          </p:nvPr>
        </p:nvSpPr>
        <p:spPr>
          <a:xfrm>
            <a:off x="457200" y="6209920"/>
            <a:ext cx="4646613" cy="648080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lvl="4"/>
            <a:r>
              <a:rPr lang="en-AU" dirty="0" smtClean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232898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0ABEE-712C-2943-9A58-0675E54D62CD}" type="datetime1">
              <a:rPr lang="en-AU" smtClean="0"/>
              <a:t>29/06/2018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1, Class 2</a:t>
            </a:r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5683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B9D5B-1955-2842-B0F0-897B7D260EBF}" type="datetime1">
              <a:rPr lang="en-AU" smtClean="0"/>
              <a:t>29/06/2018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1, Class 2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6957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438D-2F4E-5C41-9E7A-18DD5E9E69AE}" type="datetime1">
              <a:rPr lang="en-AU" smtClean="0"/>
              <a:t>29/06/2018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1, Class 2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3104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dirty="0" smtClean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E7A8B763-51EE-A741-91D5-03E21E85CE7A}" type="datetime1">
              <a:rPr lang="en-AU" smtClean="0"/>
              <a:pPr/>
              <a:t>29/06/2018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AU" dirty="0" smtClean="0"/>
              <a:t>SIT113 Week 1, Class 2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E0A4249-7CEA-DC43-BBD2-27EF023E5D3D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9528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6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vmlab.it.deakin.edu.au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SIT113</a:t>
            </a:r>
            <a:br>
              <a:rPr lang="en-AU" dirty="0" smtClean="0"/>
            </a:br>
            <a:r>
              <a:rPr lang="en-AU" dirty="0" smtClean="0"/>
              <a:t>Cloud Computing and Virtualisation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Week 1, Class 2</a:t>
            </a:r>
          </a:p>
          <a:p>
            <a:r>
              <a:rPr lang="en-AU" dirty="0" smtClean="0"/>
              <a:t>Cloud Introduction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4910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AU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 </a:t>
            </a:r>
            <a:endParaRPr lang="en-AU" dirty="0" smtClean="0"/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 </a:t>
            </a:r>
            <a:endParaRPr lang="en-AU" dirty="0" smtClean="0"/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 </a:t>
            </a:r>
            <a:endParaRPr lang="en-AU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Benefits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1, Class 2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10</a:t>
            </a:fld>
            <a:endParaRPr lang="en-AU"/>
          </a:p>
        </p:txBody>
      </p:sp>
      <p:sp>
        <p:nvSpPr>
          <p:cNvPr id="6" name="Content Placeholder 10"/>
          <p:cNvSpPr txBox="1">
            <a:spLocks/>
          </p:cNvSpPr>
          <p:nvPr/>
        </p:nvSpPr>
        <p:spPr>
          <a:xfrm>
            <a:off x="990601" y="1647826"/>
            <a:ext cx="7696200" cy="422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indent="-514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b="1" u="sng" dirty="0"/>
              <a:t>Reduce</a:t>
            </a:r>
            <a:r>
              <a:rPr lang="en-AU" dirty="0"/>
              <a:t> up-front IT </a:t>
            </a:r>
            <a:r>
              <a:rPr lang="en-AU" b="1" u="sng" dirty="0"/>
              <a:t>investments</a:t>
            </a:r>
          </a:p>
          <a:p>
            <a:pPr marL="0" indent="0">
              <a:buNone/>
            </a:pPr>
            <a:r>
              <a:rPr lang="en-AU" b="1" u="sng" dirty="0" smtClean="0"/>
              <a:t>On-demand, short term </a:t>
            </a:r>
            <a:r>
              <a:rPr lang="en-AU" b="1" u="sng" dirty="0"/>
              <a:t>access</a:t>
            </a:r>
            <a:r>
              <a:rPr lang="en-AU" dirty="0"/>
              <a:t> </a:t>
            </a:r>
            <a:r>
              <a:rPr lang="en-AU" dirty="0" smtClean="0"/>
              <a:t>to IT resources</a:t>
            </a:r>
            <a:endParaRPr lang="en-AU" dirty="0"/>
          </a:p>
          <a:p>
            <a:pPr marL="0" indent="0">
              <a:buNone/>
            </a:pPr>
            <a:r>
              <a:rPr lang="en-AU" dirty="0"/>
              <a:t>Perception of </a:t>
            </a:r>
            <a:r>
              <a:rPr lang="en-AU" b="1" u="sng" dirty="0"/>
              <a:t>unlimited IT resources</a:t>
            </a:r>
          </a:p>
          <a:p>
            <a:pPr marL="0" indent="0">
              <a:buNone/>
            </a:pPr>
            <a:r>
              <a:rPr lang="en-AU" b="1" u="sng" dirty="0"/>
              <a:t>Add/Remove IT resources</a:t>
            </a:r>
            <a:r>
              <a:rPr lang="en-AU" dirty="0"/>
              <a:t> at a fine-grained level</a:t>
            </a:r>
          </a:p>
          <a:p>
            <a:pPr marL="0" indent="0">
              <a:buNone/>
            </a:pPr>
            <a:r>
              <a:rPr lang="en-AU" b="1" u="sng" dirty="0"/>
              <a:t>Elasticity</a:t>
            </a:r>
          </a:p>
          <a:p>
            <a:pPr marL="0" indent="0">
              <a:buNone/>
            </a:pPr>
            <a:r>
              <a:rPr lang="en-AU" dirty="0"/>
              <a:t>Increased </a:t>
            </a:r>
            <a:r>
              <a:rPr lang="en-AU" b="1" u="sng" dirty="0"/>
              <a:t>availability</a:t>
            </a:r>
          </a:p>
          <a:p>
            <a:pPr marL="0" indent="0">
              <a:buNone/>
            </a:pPr>
            <a:r>
              <a:rPr lang="en-AU" dirty="0"/>
              <a:t>Increased </a:t>
            </a:r>
            <a:r>
              <a:rPr lang="en-AU" b="1" u="sng" dirty="0"/>
              <a:t>reliability</a:t>
            </a:r>
          </a:p>
        </p:txBody>
      </p:sp>
    </p:spTree>
    <p:extLst>
      <p:ext uri="{BB962C8B-B14F-4D97-AF65-F5344CB8AC3E}">
        <p14:creationId xmlns:p14="http://schemas.microsoft.com/office/powerpoint/2010/main" val="17148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dirty="0"/>
              <a:t>Operational </a:t>
            </a:r>
            <a:r>
              <a:rPr lang="en-AU" dirty="0" smtClean="0"/>
              <a:t>Control</a:t>
            </a:r>
          </a:p>
          <a:p>
            <a:pPr marL="895350" lvl="1" indent="-352425">
              <a:buFont typeface="Arial"/>
              <a:buChar char="•"/>
            </a:pPr>
            <a:r>
              <a:rPr lang="en-AU" sz="2800" dirty="0"/>
              <a:t>IT resources are off-premise, not on-premise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Security</a:t>
            </a:r>
          </a:p>
          <a:p>
            <a:pPr marL="895350" lvl="1" indent="-352425">
              <a:buFont typeface="Arial"/>
              <a:buChar char="•"/>
            </a:pPr>
            <a:r>
              <a:rPr lang="en-AU" sz="2800" dirty="0"/>
              <a:t>Data security is shared with cloud provider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Trust</a:t>
            </a:r>
          </a:p>
          <a:p>
            <a:pPr marL="895350" lvl="1" indent="-352425">
              <a:buFont typeface="Arial"/>
              <a:buChar char="•"/>
            </a:pPr>
            <a:r>
              <a:rPr lang="en-AU" sz="2800" dirty="0"/>
              <a:t>Cloud provider might be untrustworthy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Responsibility</a:t>
            </a:r>
          </a:p>
          <a:p>
            <a:pPr marL="895350" lvl="1" indent="-352425">
              <a:buFont typeface="Arial"/>
              <a:buChar char="•"/>
            </a:pPr>
            <a:r>
              <a:rPr lang="en-AU" sz="2800" b="1" u="sng" dirty="0"/>
              <a:t>Cloud consumer is ultimately responsible</a:t>
            </a:r>
            <a:r>
              <a:rPr lang="en-AU" sz="2800" dirty="0"/>
              <a:t> for </a:t>
            </a:r>
            <a:br>
              <a:rPr lang="en-AU" sz="2800" dirty="0"/>
            </a:br>
            <a:r>
              <a:rPr lang="en-AU" sz="2800" dirty="0"/>
              <a:t>security, integrity, and storage of their own data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Risks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1, Class 2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589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en-AU" dirty="0"/>
              <a:t>Compatibility</a:t>
            </a:r>
          </a:p>
          <a:p>
            <a:pPr marL="895350"/>
            <a:r>
              <a:rPr lang="en-AU" dirty="0"/>
              <a:t>Can we move from one provider to another?</a:t>
            </a:r>
          </a:p>
          <a:p>
            <a:pPr>
              <a:buAutoNum type="arabicPeriod" startAt="5"/>
            </a:pPr>
            <a:r>
              <a:rPr lang="en-AU" dirty="0"/>
              <a:t>Geographic Location</a:t>
            </a:r>
          </a:p>
          <a:p>
            <a:pPr marL="895350"/>
            <a:r>
              <a:rPr lang="en-AU" dirty="0"/>
              <a:t>Large distances may decrease </a:t>
            </a:r>
            <a:r>
              <a:rPr lang="en-AU" dirty="0" smtClean="0"/>
              <a:t>performance</a:t>
            </a:r>
          </a:p>
          <a:p>
            <a:pPr marL="895350"/>
            <a:r>
              <a:rPr lang="en-AU" dirty="0" smtClean="0"/>
              <a:t>Different </a:t>
            </a:r>
            <a:r>
              <a:rPr lang="en-AU" dirty="0"/>
              <a:t>laws in different countries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Risks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1, Class 2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410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err="1" smtClean="0"/>
              <a:t>vCenter</a:t>
            </a:r>
            <a:r>
              <a:rPr lang="en-AU" dirty="0" smtClean="0"/>
              <a:t> </a:t>
            </a:r>
            <a:r>
              <a:rPr lang="en-AU" dirty="0"/>
              <a:t>Server </a:t>
            </a:r>
            <a:r>
              <a:rPr lang="en-AU" dirty="0" smtClean="0"/>
              <a:t>is used to manage datacentres, clusters, hosts, VMs; allowing </a:t>
            </a:r>
            <a:r>
              <a:rPr lang="en-AU" dirty="0"/>
              <a:t>you to automate and </a:t>
            </a:r>
            <a:r>
              <a:rPr lang="en-AU" dirty="0" smtClean="0"/>
              <a:t>deliver virtual infrastructures.</a:t>
            </a:r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b="1" u="sng" dirty="0" err="1" smtClean="0"/>
              <a:t>vCenter</a:t>
            </a:r>
            <a:r>
              <a:rPr lang="en-AU" b="1" u="sng" dirty="0" smtClean="0"/>
              <a:t> Servers</a:t>
            </a:r>
            <a:r>
              <a:rPr lang="en-AU" dirty="0" smtClean="0"/>
              <a:t>, Datacentres, </a:t>
            </a:r>
            <a:r>
              <a:rPr lang="en-AU" dirty="0"/>
              <a:t>Clusters, Hosts, Hypervisors, </a:t>
            </a:r>
            <a:r>
              <a:rPr lang="en-AU" dirty="0" smtClean="0"/>
              <a:t>VMs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1, Class 2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13</a:t>
            </a:fld>
            <a:endParaRPr lang="en-A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575" y="2946805"/>
            <a:ext cx="3752850" cy="317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84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A datacentre is a container of IT resources such as clusters, hosts, VMs and folders.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sz="4000" dirty="0" err="1"/>
              <a:t>vCenter</a:t>
            </a:r>
            <a:r>
              <a:rPr lang="en-AU" sz="4000" dirty="0"/>
              <a:t> </a:t>
            </a:r>
            <a:r>
              <a:rPr lang="en-AU" sz="4000" dirty="0" smtClean="0"/>
              <a:t>Servers, </a:t>
            </a:r>
            <a:r>
              <a:rPr lang="en-AU" sz="4000" b="1" u="sng" dirty="0" smtClean="0"/>
              <a:t>Datacentres</a:t>
            </a:r>
            <a:r>
              <a:rPr lang="en-AU" sz="4000" dirty="0"/>
              <a:t>, Clusters, Hosts, Hypervisors, </a:t>
            </a:r>
            <a:r>
              <a:rPr lang="en-AU" sz="4000" dirty="0" smtClean="0"/>
              <a:t>VMs</a:t>
            </a:r>
            <a:endParaRPr lang="en-AU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1, Class 2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14</a:t>
            </a:fld>
            <a:endParaRPr lang="en-A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213" y="2551506"/>
            <a:ext cx="4195762" cy="357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10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A cluster is a group of hosts that share IT resources, and a management interface. A host’s resources are included within the cluster’s resources.</a:t>
            </a:r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err="1"/>
              <a:t>vCenter</a:t>
            </a:r>
            <a:r>
              <a:rPr lang="en-AU" dirty="0"/>
              <a:t> </a:t>
            </a:r>
            <a:r>
              <a:rPr lang="en-AU" dirty="0" smtClean="0"/>
              <a:t>Servers, </a:t>
            </a:r>
            <a:r>
              <a:rPr lang="en-AU" dirty="0"/>
              <a:t>Datacentres, </a:t>
            </a:r>
            <a:r>
              <a:rPr lang="en-AU" b="1" u="sng" dirty="0"/>
              <a:t>Clusters</a:t>
            </a:r>
            <a:r>
              <a:rPr lang="en-AU" dirty="0"/>
              <a:t>, Hosts, Hypervisors, </a:t>
            </a:r>
            <a:r>
              <a:rPr lang="en-AU" dirty="0" smtClean="0"/>
              <a:t>VMs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1, Class 2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15</a:t>
            </a:fld>
            <a:endParaRPr lang="en-A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611" y="3000376"/>
            <a:ext cx="3338778" cy="312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7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A host is a computer running virtualisation software (hypervisor such as </a:t>
            </a:r>
            <a:r>
              <a:rPr lang="en-AU" dirty="0" err="1" smtClean="0"/>
              <a:t>ESXi</a:t>
            </a:r>
            <a:r>
              <a:rPr lang="en-AU" dirty="0" smtClean="0"/>
              <a:t>) to manage multiple VMs.</a:t>
            </a:r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err="1"/>
              <a:t>vCenter</a:t>
            </a:r>
            <a:r>
              <a:rPr lang="en-AU" dirty="0"/>
              <a:t> </a:t>
            </a:r>
            <a:r>
              <a:rPr lang="en-AU" dirty="0" smtClean="0"/>
              <a:t>Servers, </a:t>
            </a:r>
            <a:r>
              <a:rPr lang="en-AU" dirty="0"/>
              <a:t>Datacentres, Clusters, </a:t>
            </a:r>
            <a:r>
              <a:rPr lang="en-AU" b="1" u="sng" dirty="0"/>
              <a:t>Hosts</a:t>
            </a:r>
            <a:r>
              <a:rPr lang="en-AU" dirty="0"/>
              <a:t>, </a:t>
            </a:r>
            <a:r>
              <a:rPr lang="en-AU" b="1" u="sng" dirty="0" smtClean="0"/>
              <a:t>Hypervisors</a:t>
            </a:r>
            <a:r>
              <a:rPr lang="en-AU" dirty="0"/>
              <a:t>, </a:t>
            </a:r>
            <a:r>
              <a:rPr lang="en-AU" dirty="0" smtClean="0"/>
              <a:t>VMs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1, Class 2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16</a:t>
            </a:fld>
            <a:endParaRPr lang="en-A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162" y="2463738"/>
            <a:ext cx="4252913" cy="36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20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600200"/>
            <a:ext cx="8229601" cy="4525963"/>
          </a:xfrm>
        </p:spPr>
        <p:txBody>
          <a:bodyPr/>
          <a:lstStyle/>
          <a:p>
            <a:r>
              <a:rPr lang="en-AU" dirty="0" smtClean="0"/>
              <a:t>A VM is a software computer that runs an operating system and processes.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err="1"/>
              <a:t>vCenter</a:t>
            </a:r>
            <a:r>
              <a:rPr lang="en-AU" dirty="0"/>
              <a:t> </a:t>
            </a:r>
            <a:r>
              <a:rPr lang="en-AU" dirty="0" smtClean="0"/>
              <a:t>Servers, </a:t>
            </a:r>
            <a:r>
              <a:rPr lang="en-AU" dirty="0"/>
              <a:t>Datacentres, Clusters, Hosts, Hypervisors, </a:t>
            </a:r>
            <a:r>
              <a:rPr lang="en-AU" b="1" u="sng" dirty="0" smtClean="0"/>
              <a:t>VMs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1, Class 2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17</a:t>
            </a:fld>
            <a:endParaRPr lang="en-A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308" y="2505075"/>
            <a:ext cx="4257762" cy="362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41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AU" dirty="0"/>
              <a:t>A template is an image of a VM that can be used to </a:t>
            </a:r>
            <a:r>
              <a:rPr lang="en-AU" dirty="0" smtClean="0"/>
              <a:t>create </a:t>
            </a:r>
            <a:r>
              <a:rPr lang="en-AU" dirty="0"/>
              <a:t>other VMs.</a:t>
            </a:r>
          </a:p>
          <a:p>
            <a:r>
              <a:rPr lang="en-AU" dirty="0" smtClean="0"/>
              <a:t>A datastore is a logical container </a:t>
            </a:r>
            <a:br>
              <a:rPr lang="en-AU" dirty="0" smtClean="0"/>
            </a:br>
            <a:r>
              <a:rPr lang="en-AU" dirty="0" smtClean="0"/>
              <a:t>of VM files and other files for operating VMs.</a:t>
            </a:r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Templates and </a:t>
            </a:r>
            <a:r>
              <a:rPr lang="en-AU" dirty="0" err="1" smtClean="0"/>
              <a:t>Datastores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1, Class 2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003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A</a:t>
            </a:r>
            <a:r>
              <a:rPr lang="en-AU" dirty="0"/>
              <a:t> </a:t>
            </a:r>
            <a:r>
              <a:rPr lang="en-AU" dirty="0" smtClean="0"/>
              <a:t>POD </a:t>
            </a:r>
            <a:r>
              <a:rPr lang="en-AU" dirty="0"/>
              <a:t>is a set of </a:t>
            </a:r>
            <a:r>
              <a:rPr lang="en-AU" dirty="0" smtClean="0"/>
              <a:t>building </a:t>
            </a:r>
            <a:r>
              <a:rPr lang="en-AU" dirty="0"/>
              <a:t>blocks </a:t>
            </a:r>
            <a:r>
              <a:rPr lang="en-AU" dirty="0" smtClean="0"/>
              <a:t>of hardware and software to support a particular role.</a:t>
            </a:r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POD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1, Class 2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19</a:t>
            </a:fld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638" y="2469025"/>
            <a:ext cx="5038724" cy="36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5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 smtClean="0"/>
              <a:t>Cloud </a:t>
            </a:r>
            <a:r>
              <a:rPr lang="en-AU" dirty="0"/>
              <a:t>Infrastructure</a:t>
            </a:r>
          </a:p>
          <a:p>
            <a:r>
              <a:rPr lang="en-AU" dirty="0"/>
              <a:t>Popularity</a:t>
            </a:r>
          </a:p>
          <a:p>
            <a:r>
              <a:rPr lang="en-AU" dirty="0"/>
              <a:t>Why Use Clouds?</a:t>
            </a:r>
          </a:p>
          <a:p>
            <a:r>
              <a:rPr lang="en-AU" dirty="0"/>
              <a:t>Public Clouds and Services</a:t>
            </a:r>
          </a:p>
          <a:p>
            <a:r>
              <a:rPr lang="en-AU" dirty="0"/>
              <a:t>Essential Characteristics of Clouds</a:t>
            </a:r>
          </a:p>
          <a:p>
            <a:r>
              <a:rPr lang="en-AU" dirty="0"/>
              <a:t>Benefits and Risks</a:t>
            </a:r>
          </a:p>
          <a:p>
            <a:r>
              <a:rPr lang="en-AU" dirty="0"/>
              <a:t>Datacentres, Clusters, Hosts, Hypervisors, </a:t>
            </a:r>
            <a:r>
              <a:rPr lang="en-AU" dirty="0" smtClean="0"/>
              <a:t>VMs</a:t>
            </a:r>
          </a:p>
          <a:p>
            <a:r>
              <a:rPr lang="en-AU" dirty="0" smtClean="0"/>
              <a:t>Templates, </a:t>
            </a:r>
            <a:r>
              <a:rPr lang="en-AU" dirty="0" err="1" smtClean="0"/>
              <a:t>Datastores</a:t>
            </a:r>
            <a:r>
              <a:rPr lang="en-AU" dirty="0" smtClean="0"/>
              <a:t> and Pods</a:t>
            </a:r>
            <a:endParaRPr lang="en-AU" dirty="0"/>
          </a:p>
          <a:p>
            <a:r>
              <a:rPr lang="en-AU" dirty="0"/>
              <a:t>NetLab+ VE Demonstration</a:t>
            </a:r>
            <a:endParaRPr lang="en-AU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Outline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1, Class 2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5596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 smtClean="0"/>
              <a:t>This demonstration includes:</a:t>
            </a:r>
          </a:p>
          <a:p>
            <a:r>
              <a:rPr lang="en-AU" dirty="0" smtClean="0"/>
              <a:t>Logging in to NetLab+ VE</a:t>
            </a:r>
          </a:p>
          <a:p>
            <a:pPr marL="361950" indent="0">
              <a:buNone/>
            </a:pPr>
            <a:r>
              <a:rPr lang="en-AU" dirty="0" smtClean="0">
                <a:hlinkClick r:id="rId3"/>
              </a:rPr>
              <a:t>https://vmlab.it.deakin.edu.au</a:t>
            </a:r>
            <a:endParaRPr lang="en-AU" dirty="0" smtClean="0"/>
          </a:p>
          <a:p>
            <a:r>
              <a:rPr lang="en-AU" dirty="0" smtClean="0"/>
              <a:t>Reserving a Pod to participate in a Lab</a:t>
            </a:r>
          </a:p>
          <a:p>
            <a:r>
              <a:rPr lang="en-AU" dirty="0" smtClean="0"/>
              <a:t>Logging in to the vSphere Web Client</a:t>
            </a:r>
          </a:p>
          <a:p>
            <a:r>
              <a:rPr lang="en-AU" dirty="0" smtClean="0"/>
              <a:t>Accessing IT resources using the vSphere Web Client</a:t>
            </a:r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NetLab+ VE Demonstration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1, Class 2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770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Cloud Infrastructure</a:t>
            </a:r>
          </a:p>
          <a:p>
            <a:r>
              <a:rPr lang="en-AU" dirty="0"/>
              <a:t>Popularity</a:t>
            </a:r>
          </a:p>
          <a:p>
            <a:r>
              <a:rPr lang="en-AU" dirty="0"/>
              <a:t>Why Use Clouds?</a:t>
            </a:r>
          </a:p>
          <a:p>
            <a:r>
              <a:rPr lang="en-AU" dirty="0"/>
              <a:t>Public Clouds and Services</a:t>
            </a:r>
          </a:p>
          <a:p>
            <a:r>
              <a:rPr lang="en-AU" dirty="0"/>
              <a:t>Essential Characteristics of Clouds</a:t>
            </a:r>
          </a:p>
          <a:p>
            <a:r>
              <a:rPr lang="en-AU" dirty="0"/>
              <a:t>Benefits and Risks</a:t>
            </a:r>
          </a:p>
          <a:p>
            <a:r>
              <a:rPr lang="en-AU" dirty="0"/>
              <a:t>Datacentres, Clusters, Hosts, Hypervisors, VMs</a:t>
            </a:r>
          </a:p>
          <a:p>
            <a:r>
              <a:rPr lang="en-AU" dirty="0"/>
              <a:t>Templates, </a:t>
            </a:r>
            <a:r>
              <a:rPr lang="en-AU" dirty="0" err="1"/>
              <a:t>Datastores</a:t>
            </a:r>
            <a:r>
              <a:rPr lang="en-AU" dirty="0"/>
              <a:t> and Pods</a:t>
            </a:r>
          </a:p>
          <a:p>
            <a:r>
              <a:rPr lang="en-AU" dirty="0" smtClean="0"/>
              <a:t>NetLab</a:t>
            </a:r>
            <a:r>
              <a:rPr lang="en-AU" dirty="0"/>
              <a:t>+ VE Demonstration</a:t>
            </a:r>
            <a:endParaRPr lang="en-AU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Summary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1, Class 2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373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xxx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Cloud Infrastructure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1, Class 2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3</a:t>
            </a:fld>
            <a:endParaRPr lang="en-A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10" y="1600200"/>
            <a:ext cx="3592615" cy="45259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108" y="1600200"/>
            <a:ext cx="3592615" cy="4525963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676523" y="3181350"/>
            <a:ext cx="2375834" cy="876299"/>
            <a:chOff x="2676523" y="3181350"/>
            <a:chExt cx="2375834" cy="876299"/>
          </a:xfrm>
        </p:grpSpPr>
        <p:sp>
          <p:nvSpPr>
            <p:cNvPr id="8" name="Right Arrow 7"/>
            <p:cNvSpPr/>
            <p:nvPr/>
          </p:nvSpPr>
          <p:spPr>
            <a:xfrm flipH="1">
              <a:off x="2676523" y="3181350"/>
              <a:ext cx="2375833" cy="876299"/>
            </a:xfrm>
            <a:prstGeom prst="rightArrow">
              <a:avLst>
                <a:gd name="adj1" fmla="val 50000"/>
                <a:gd name="adj2" fmla="val 92563"/>
              </a:avLst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958194" y="3354059"/>
              <a:ext cx="20941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Computation</a:t>
              </a:r>
              <a:endParaRPr lang="en-AU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755025" y="3181263"/>
            <a:ext cx="1345431" cy="876299"/>
            <a:chOff x="7755025" y="3181263"/>
            <a:chExt cx="1345431" cy="876299"/>
          </a:xfrm>
        </p:grpSpPr>
        <p:sp>
          <p:nvSpPr>
            <p:cNvPr id="12" name="Right Arrow 11"/>
            <p:cNvSpPr/>
            <p:nvPr/>
          </p:nvSpPr>
          <p:spPr>
            <a:xfrm flipH="1">
              <a:off x="7755025" y="3181263"/>
              <a:ext cx="1345431" cy="876299"/>
            </a:xfrm>
            <a:prstGeom prst="rightArrow">
              <a:avLst>
                <a:gd name="adj1" fmla="val 50000"/>
                <a:gd name="adj2" fmla="val 92563"/>
              </a:avLst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199410" y="3325622"/>
              <a:ext cx="7906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NAS</a:t>
              </a:r>
              <a:endParaRPr lang="en-AU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9587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AU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Cloud Infrastructure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1, Class 2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4</a:t>
            </a:fld>
            <a:endParaRPr lang="en-A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95733"/>
            <a:ext cx="8229600" cy="457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5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xxx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Popularity </a:t>
            </a:r>
            <a:r>
              <a:rPr lang="en-AU" dirty="0" smtClean="0"/>
              <a:t>(JB HIFI 2017)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1, Class 2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5</a:t>
            </a:fld>
            <a:endParaRPr lang="en-AU"/>
          </a:p>
        </p:txBody>
      </p:sp>
      <p:grpSp>
        <p:nvGrpSpPr>
          <p:cNvPr id="15" name="Group 14"/>
          <p:cNvGrpSpPr/>
          <p:nvPr/>
        </p:nvGrpSpPr>
        <p:grpSpPr>
          <a:xfrm>
            <a:off x="457200" y="1600200"/>
            <a:ext cx="8229599" cy="4114800"/>
            <a:chOff x="457201" y="1600200"/>
            <a:chExt cx="8088750" cy="398346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1" y="1623764"/>
              <a:ext cx="2026391" cy="39513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83592" y="1623764"/>
              <a:ext cx="2017984" cy="39513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01576" y="1623764"/>
              <a:ext cx="2026391" cy="395990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27967" y="1600200"/>
              <a:ext cx="2017984" cy="39769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937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xxx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Popularity (JB HIFI </a:t>
            </a:r>
            <a:r>
              <a:rPr lang="en-AU" dirty="0" smtClean="0"/>
              <a:t>2018)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1, Class 2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6</a:t>
            </a:fld>
            <a:endParaRPr lang="en-AU"/>
          </a:p>
        </p:txBody>
      </p:sp>
      <p:grpSp>
        <p:nvGrpSpPr>
          <p:cNvPr id="13" name="Group 12"/>
          <p:cNvGrpSpPr/>
          <p:nvPr/>
        </p:nvGrpSpPr>
        <p:grpSpPr>
          <a:xfrm>
            <a:off x="457201" y="1647739"/>
            <a:ext cx="8229599" cy="4181646"/>
            <a:chOff x="457201" y="1647739"/>
            <a:chExt cx="8341652" cy="419108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58510" y="1647739"/>
              <a:ext cx="2068643" cy="419108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1" y="1647739"/>
              <a:ext cx="2041660" cy="418164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98861" y="1647739"/>
              <a:ext cx="2059649" cy="419108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27153" y="1647739"/>
              <a:ext cx="2171700" cy="41816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106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AU" dirty="0" smtClean="0"/>
              <a:t> </a:t>
            </a:r>
            <a:endParaRPr lang="en-AU" dirty="0"/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 </a:t>
            </a:r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Use Clouds?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1, Class 2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7</a:t>
            </a:fld>
            <a:endParaRPr lang="en-AU"/>
          </a:p>
        </p:txBody>
      </p:sp>
      <p:sp>
        <p:nvSpPr>
          <p:cNvPr id="6" name="Content Placeholder 10"/>
          <p:cNvSpPr txBox="1">
            <a:spLocks/>
          </p:cNvSpPr>
          <p:nvPr/>
        </p:nvSpPr>
        <p:spPr>
          <a:xfrm>
            <a:off x="990601" y="1647826"/>
            <a:ext cx="7696200" cy="422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indent="-514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dirty="0"/>
              <a:t>File Storage</a:t>
            </a:r>
          </a:p>
          <a:p>
            <a:pPr marL="0" indent="0">
              <a:buNone/>
            </a:pPr>
            <a:r>
              <a:rPr lang="en-AU" dirty="0" smtClean="0"/>
              <a:t>Backup</a:t>
            </a:r>
            <a:endParaRPr lang="en-AU" dirty="0"/>
          </a:p>
          <a:p>
            <a:pPr marL="0" indent="0">
              <a:buNone/>
            </a:pPr>
            <a:r>
              <a:rPr lang="en-AU" dirty="0" smtClean="0"/>
              <a:t>Disaster </a:t>
            </a:r>
            <a:r>
              <a:rPr lang="en-AU" dirty="0"/>
              <a:t>Recovery</a:t>
            </a:r>
          </a:p>
          <a:p>
            <a:pPr marL="0" indent="0">
              <a:buNone/>
            </a:pPr>
            <a:r>
              <a:rPr lang="en-AU" dirty="0"/>
              <a:t>Big Data Analytics</a:t>
            </a:r>
          </a:p>
          <a:p>
            <a:pPr marL="0" indent="0">
              <a:buNone/>
            </a:pPr>
            <a:r>
              <a:rPr lang="en-AU" dirty="0"/>
              <a:t>Test and Development</a:t>
            </a:r>
          </a:p>
          <a:p>
            <a:pPr marL="0" indent="0">
              <a:buNone/>
            </a:pPr>
            <a:r>
              <a:rPr lang="en-AU" dirty="0" smtClean="0"/>
              <a:t>Infrastructure as a Service (IaaS)</a:t>
            </a:r>
          </a:p>
          <a:p>
            <a:pPr marL="0" indent="0">
              <a:buNone/>
            </a:pPr>
            <a:r>
              <a:rPr lang="en-AU" dirty="0" smtClean="0"/>
              <a:t>Platform as a Service (PaaS)</a:t>
            </a:r>
          </a:p>
          <a:p>
            <a:pPr marL="0" indent="0">
              <a:buNone/>
            </a:pPr>
            <a:r>
              <a:rPr lang="en-AU" dirty="0" smtClean="0"/>
              <a:t>Software as a Service (SaaS)</a:t>
            </a:r>
          </a:p>
        </p:txBody>
      </p:sp>
    </p:spTree>
    <p:extLst>
      <p:ext uri="{BB962C8B-B14F-4D97-AF65-F5344CB8AC3E}">
        <p14:creationId xmlns:p14="http://schemas.microsoft.com/office/powerpoint/2010/main" val="251876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  <a:tabLst>
                <a:tab pos="4121150" algn="l"/>
              </a:tabLst>
            </a:pPr>
            <a:r>
              <a:rPr lang="en-AU" dirty="0" smtClean="0"/>
              <a:t> </a:t>
            </a:r>
          </a:p>
          <a:p>
            <a:pPr marL="514350" indent="-514350">
              <a:buFont typeface="+mj-lt"/>
              <a:buAutoNum type="arabicPeriod"/>
              <a:tabLst>
                <a:tab pos="4121150" algn="l"/>
              </a:tabLst>
            </a:pPr>
            <a:r>
              <a:rPr lang="en-AU" dirty="0" smtClean="0"/>
              <a:t> </a:t>
            </a:r>
            <a:endParaRPr lang="en-AU" dirty="0"/>
          </a:p>
          <a:p>
            <a:pPr marL="514350" indent="-514350">
              <a:buFont typeface="+mj-lt"/>
              <a:buAutoNum type="arabicPeriod"/>
              <a:tabLst>
                <a:tab pos="4121150" algn="l"/>
              </a:tabLst>
            </a:pPr>
            <a:r>
              <a:rPr lang="en-AU" dirty="0"/>
              <a:t> </a:t>
            </a:r>
          </a:p>
          <a:p>
            <a:pPr marL="514350" indent="-514350">
              <a:buFont typeface="+mj-lt"/>
              <a:buAutoNum type="arabicPeriod"/>
              <a:tabLst>
                <a:tab pos="4121150" algn="l"/>
              </a:tabLst>
            </a:pPr>
            <a:r>
              <a:rPr lang="en-AU" dirty="0"/>
              <a:t> </a:t>
            </a:r>
          </a:p>
          <a:p>
            <a:pPr marL="514350" indent="-514350">
              <a:buFont typeface="+mj-lt"/>
              <a:buAutoNum type="arabicPeriod"/>
              <a:tabLst>
                <a:tab pos="4121150" algn="l"/>
              </a:tabLst>
            </a:pPr>
            <a:r>
              <a:rPr lang="en-AU" dirty="0"/>
              <a:t> </a:t>
            </a:r>
          </a:p>
          <a:p>
            <a:pPr marL="514350" indent="-514350">
              <a:buFont typeface="+mj-lt"/>
              <a:buAutoNum type="arabicPeriod"/>
              <a:tabLst>
                <a:tab pos="4121150" algn="l"/>
              </a:tabLst>
            </a:pPr>
            <a:r>
              <a:rPr lang="en-AU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Public Clouds and Services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1, Class 2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8</a:t>
            </a:fld>
            <a:endParaRPr lang="en-AU"/>
          </a:p>
        </p:txBody>
      </p:sp>
      <p:sp>
        <p:nvSpPr>
          <p:cNvPr id="6" name="Content Placeholder 10"/>
          <p:cNvSpPr txBox="1">
            <a:spLocks/>
          </p:cNvSpPr>
          <p:nvPr/>
        </p:nvSpPr>
        <p:spPr>
          <a:xfrm>
            <a:off x="964141" y="1640768"/>
            <a:ext cx="772265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indent="-514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67025" indent="-2867025">
              <a:buNone/>
              <a:tabLst>
                <a:tab pos="2867025" algn="l"/>
              </a:tabLst>
            </a:pPr>
            <a:r>
              <a:rPr lang="en-AU" dirty="0"/>
              <a:t>Microsoft Azure	http://azure.microsoft.com</a:t>
            </a:r>
          </a:p>
          <a:p>
            <a:pPr marL="2867025" indent="-2867025">
              <a:buNone/>
              <a:tabLst>
                <a:tab pos="2867025" algn="l"/>
              </a:tabLst>
            </a:pPr>
            <a:r>
              <a:rPr lang="en-AU" dirty="0" smtClean="0"/>
              <a:t>AWS	http://aws.amazon.com</a:t>
            </a:r>
          </a:p>
          <a:p>
            <a:pPr marL="2867025" indent="-2867025">
              <a:buNone/>
              <a:tabLst>
                <a:tab pos="2867025" algn="l"/>
              </a:tabLst>
            </a:pPr>
            <a:r>
              <a:rPr lang="en-AU" dirty="0" smtClean="0"/>
              <a:t>Google Cloud	http://cloud.google.com</a:t>
            </a:r>
          </a:p>
          <a:p>
            <a:pPr marL="2867025" indent="-2867025">
              <a:buNone/>
              <a:tabLst>
                <a:tab pos="2867025" algn="l"/>
              </a:tabLst>
            </a:pPr>
            <a:r>
              <a:rPr lang="en-AU" dirty="0" smtClean="0"/>
              <a:t>Oracle Cloud	https://cloud.oracle.com</a:t>
            </a:r>
          </a:p>
          <a:p>
            <a:pPr marL="2867025" indent="-2867025">
              <a:buNone/>
              <a:tabLst>
                <a:tab pos="2867025" algn="l"/>
              </a:tabLst>
            </a:pPr>
            <a:r>
              <a:rPr lang="en-AU" dirty="0" err="1" smtClean="0"/>
              <a:t>SalesForce</a:t>
            </a:r>
            <a:r>
              <a:rPr lang="en-AU" dirty="0" smtClean="0"/>
              <a:t>	http://www.salesforce.com/au</a:t>
            </a:r>
          </a:p>
          <a:p>
            <a:pPr marL="2867025" indent="-2867025">
              <a:buNone/>
              <a:tabLst>
                <a:tab pos="2867025" algn="l"/>
              </a:tabLst>
            </a:pPr>
            <a:r>
              <a:rPr lang="en-AU" dirty="0"/>
              <a:t>IBM Cloud	http://</a:t>
            </a:r>
            <a:r>
              <a:rPr lang="en-AU" dirty="0" smtClean="0"/>
              <a:t>www.ibm.com/cloud-computing/au/en</a:t>
            </a:r>
            <a:endParaRPr lang="en-AU" dirty="0"/>
          </a:p>
        </p:txBody>
      </p:sp>
      <p:sp>
        <p:nvSpPr>
          <p:cNvPr id="7" name="TextBox 6"/>
          <p:cNvSpPr txBox="1"/>
          <p:nvPr/>
        </p:nvSpPr>
        <p:spPr>
          <a:xfrm rot="860236">
            <a:off x="128124" y="5678311"/>
            <a:ext cx="4200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 smtClean="0">
                <a:solidFill>
                  <a:srgbClr val="FF0000"/>
                </a:solidFill>
              </a:rPr>
              <a:t>Computational Services</a:t>
            </a:r>
            <a:endParaRPr lang="en-AU" sz="32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21154249">
            <a:off x="768414" y="4750794"/>
            <a:ext cx="29535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>
                <a:solidFill>
                  <a:srgbClr val="FF0000"/>
                </a:solidFill>
              </a:rPr>
              <a:t>Storage Services</a:t>
            </a:r>
          </a:p>
        </p:txBody>
      </p:sp>
      <p:sp>
        <p:nvSpPr>
          <p:cNvPr id="9" name="TextBox 8"/>
          <p:cNvSpPr txBox="1"/>
          <p:nvPr/>
        </p:nvSpPr>
        <p:spPr>
          <a:xfrm rot="364787">
            <a:off x="4313827" y="5094625"/>
            <a:ext cx="3253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 smtClean="0">
                <a:solidFill>
                  <a:srgbClr val="FF0000"/>
                </a:solidFill>
              </a:rPr>
              <a:t>Database Services</a:t>
            </a:r>
            <a:endParaRPr lang="en-AU" sz="32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 rot="860236">
            <a:off x="2761279" y="5556651"/>
            <a:ext cx="3149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 smtClean="0">
                <a:solidFill>
                  <a:srgbClr val="FF0000"/>
                </a:solidFill>
              </a:rPr>
              <a:t>Network Services</a:t>
            </a:r>
            <a:endParaRPr lang="en-AU" sz="32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20019848">
            <a:off x="6470289" y="5378469"/>
            <a:ext cx="2656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 smtClean="0">
                <a:solidFill>
                  <a:srgbClr val="FF0000"/>
                </a:solidFill>
              </a:rPr>
              <a:t>Other Services</a:t>
            </a:r>
            <a:endParaRPr lang="en-AU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32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AU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Essential Characteristics of Clouds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1, Class 2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9</a:t>
            </a:fld>
            <a:endParaRPr lang="en-AU"/>
          </a:p>
        </p:txBody>
      </p:sp>
      <p:sp>
        <p:nvSpPr>
          <p:cNvPr id="6" name="Content Placeholder 10"/>
          <p:cNvSpPr txBox="1">
            <a:spLocks/>
          </p:cNvSpPr>
          <p:nvPr/>
        </p:nvSpPr>
        <p:spPr>
          <a:xfrm>
            <a:off x="990601" y="1647826"/>
            <a:ext cx="7696200" cy="422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indent="-514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dirty="0"/>
              <a:t>On-demand Self-service</a:t>
            </a:r>
          </a:p>
          <a:p>
            <a:pPr marL="0" indent="0">
              <a:buNone/>
            </a:pPr>
            <a:r>
              <a:rPr lang="en-AU" dirty="0"/>
              <a:t>Broad Network Access</a:t>
            </a:r>
          </a:p>
          <a:p>
            <a:pPr marL="0" indent="0">
              <a:buNone/>
            </a:pPr>
            <a:r>
              <a:rPr lang="en-AU" dirty="0"/>
              <a:t>Resource Pooling</a:t>
            </a:r>
          </a:p>
          <a:p>
            <a:pPr marL="0" indent="0">
              <a:buNone/>
            </a:pPr>
            <a:r>
              <a:rPr lang="en-AU" dirty="0"/>
              <a:t>Rapid Elasticity</a:t>
            </a:r>
          </a:p>
          <a:p>
            <a:pPr marL="0" indent="0">
              <a:buNone/>
            </a:pPr>
            <a:r>
              <a:rPr lang="en-AU" dirty="0"/>
              <a:t>Measured Service</a:t>
            </a:r>
          </a:p>
        </p:txBody>
      </p:sp>
    </p:spTree>
    <p:extLst>
      <p:ext uri="{BB962C8B-B14F-4D97-AF65-F5344CB8AC3E}">
        <p14:creationId xmlns:p14="http://schemas.microsoft.com/office/powerpoint/2010/main" val="314987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7268</TotalTime>
  <Words>670</Words>
  <Application>Microsoft Office PowerPoint</Application>
  <PresentationFormat>On-screen Show (4:3)</PresentationFormat>
  <Paragraphs>191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Lucida Grande</vt:lpstr>
      <vt:lpstr>Office Theme</vt:lpstr>
      <vt:lpstr>SIT113 Cloud Computing and Virtualisation</vt:lpstr>
      <vt:lpstr>Outline</vt:lpstr>
      <vt:lpstr>Cloud Infrastructure</vt:lpstr>
      <vt:lpstr>Cloud Infrastructure</vt:lpstr>
      <vt:lpstr>Popularity (JB HIFI 2017)</vt:lpstr>
      <vt:lpstr>Popularity (JB HIFI 2018)</vt:lpstr>
      <vt:lpstr>Why Use Clouds?</vt:lpstr>
      <vt:lpstr>Public Clouds and Services</vt:lpstr>
      <vt:lpstr>Essential Characteristics of Clouds</vt:lpstr>
      <vt:lpstr>Benefits</vt:lpstr>
      <vt:lpstr>Risks</vt:lpstr>
      <vt:lpstr>Risks</vt:lpstr>
      <vt:lpstr>vCenter Servers, Datacentres, Clusters, Hosts, Hypervisors, VMs</vt:lpstr>
      <vt:lpstr>vCenter Servers, Datacentres, Clusters, Hosts, Hypervisors, VMs</vt:lpstr>
      <vt:lpstr>vCenter Servers, Datacentres, Clusters, Hosts, Hypervisors, VMs</vt:lpstr>
      <vt:lpstr>vCenter Servers, Datacentres, Clusters, Hosts, Hypervisors, VMs</vt:lpstr>
      <vt:lpstr>vCenter Servers, Datacentres, Clusters, Hosts, Hypervisors, VMs</vt:lpstr>
      <vt:lpstr>Templates and Datastores</vt:lpstr>
      <vt:lpstr>POD</vt:lpstr>
      <vt:lpstr>NetLab+ VE Demonstration</vt:lpstr>
      <vt:lpstr>Summary</vt:lpstr>
    </vt:vector>
  </TitlesOfParts>
  <Company>Deakin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Rough</dc:creator>
  <cp:lastModifiedBy>M. ALAJEELY -</cp:lastModifiedBy>
  <cp:revision>159</cp:revision>
  <cp:lastPrinted>2015-03-09T09:00:50Z</cp:lastPrinted>
  <dcterms:created xsi:type="dcterms:W3CDTF">2015-02-02T02:30:31Z</dcterms:created>
  <dcterms:modified xsi:type="dcterms:W3CDTF">2018-06-29T02:38:09Z</dcterms:modified>
</cp:coreProperties>
</file>